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62" r:id="rId2"/>
    <p:sldId id="264" r:id="rId3"/>
    <p:sldId id="265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79972-A237-4305-B6CA-60CE64E55B30}" type="datetimeFigureOut">
              <a:rPr lang="ru-RU" smtClean="0"/>
              <a:t>23.11.2017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8BF4-7974-425F-B3BE-92A0E830B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71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18BF4-7974-425F-B3BE-92A0E830BB5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336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5237" name="Номер слайда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21C62B-48E2-4E91-9DAB-E961EC55EFE0}" type="slidenum">
              <a:rPr lang="ru-RU" altLang="ru-RU" smtClean="0"/>
              <a:pPr/>
              <a:t>4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59112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5237" name="Номер слайда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21C62B-48E2-4E91-9DAB-E961EC55EFE0}" type="slidenum">
              <a:rPr lang="ru-RU" altLang="ru-RU" smtClean="0"/>
              <a:pPr/>
              <a:t>5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99223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oleObject" Target="../embeddings/oleObject2.bin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.e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oleObject" Target="../embeddings/oleObject3.bin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tags" Target="../tags/tag2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15" Type="http://schemas.openxmlformats.org/officeDocument/2006/relationships/image" Target="../media/image4.emf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89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31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22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it of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858" y="1857"/>
          <a:ext cx="1856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" y="1857"/>
                        <a:ext cx="1856" cy="1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0" descr="под_заголовком2.em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3"/>
          <a:stretch>
            <a:fillRect/>
          </a:stretch>
        </p:blipFill>
        <p:spPr bwMode="auto">
          <a:xfrm>
            <a:off x="0" y="515975"/>
            <a:ext cx="12032312" cy="6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1551391" y="6577741"/>
            <a:ext cx="0" cy="20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045" y="504294"/>
            <a:ext cx="11364401" cy="39582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kumimoji="0" lang="ru-RU" sz="2572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4" name="Содержимое 13"/>
          <p:cNvSpPr>
            <a:spLocks noGrp="1"/>
          </p:cNvSpPr>
          <p:nvPr>
            <p:ph sz="quarter" idx="12"/>
          </p:nvPr>
        </p:nvSpPr>
        <p:spPr>
          <a:xfrm>
            <a:off x="467045" y="978639"/>
            <a:ext cx="11364401" cy="25911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buNone/>
              <a:defRPr sz="1871">
                <a:solidFill>
                  <a:schemeClr val="accent6"/>
                </a:solidFill>
              </a:defRPr>
            </a:lvl1pPr>
            <a:lvl2pPr>
              <a:buNone/>
              <a:defRPr sz="1871">
                <a:solidFill>
                  <a:schemeClr val="accent6"/>
                </a:solidFill>
              </a:defRPr>
            </a:lvl2pPr>
            <a:lvl3pPr>
              <a:buNone/>
              <a:defRPr sz="1871">
                <a:solidFill>
                  <a:schemeClr val="accent6"/>
                </a:solidFill>
              </a:defRPr>
            </a:lvl3pPr>
            <a:lvl4pPr>
              <a:buNone/>
              <a:defRPr sz="1871">
                <a:solidFill>
                  <a:schemeClr val="accent6"/>
                </a:solidFill>
              </a:defRPr>
            </a:lvl4pPr>
            <a:lvl5pPr>
              <a:buNone/>
              <a:defRPr sz="1871">
                <a:solidFill>
                  <a:schemeClr val="accent6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3"/>
          </p:nvPr>
        </p:nvSpPr>
        <p:spPr>
          <a:xfrm>
            <a:off x="467924" y="6510924"/>
            <a:ext cx="10983199" cy="347077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2">
                <a:solidFill>
                  <a:srgbClr val="000000">
                    <a:tint val="75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 smtClean="0"/>
              <a:t>ИСТОЧНИК:</a:t>
            </a:r>
            <a:endParaRPr lang="ru-RU"/>
          </a:p>
        </p:txBody>
      </p:sp>
      <p:sp>
        <p:nvSpPr>
          <p:cNvPr id="8" name="Номер слайда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D01DA-482B-45F5-A3C7-632820CD24E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975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859" y="1859"/>
          <a:ext cx="1856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think-cell Slide" r:id="rId18" imgW="270" imgH="270" progId="">
                  <p:embed/>
                </p:oleObj>
              </mc:Choice>
              <mc:Fallback>
                <p:oleObj name="think-cell Slide" r:id="rId18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" y="1859"/>
                        <a:ext cx="1856" cy="1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 userDrawn="1">
            <p:custDataLst>
              <p:tags r:id="rId3"/>
            </p:custDataLst>
          </p:nvPr>
        </p:nvSpPr>
        <p:spPr>
          <a:xfrm>
            <a:off x="1" y="2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sp>
        <p:nvSpPr>
          <p:cNvPr id="10" name="Прямоугольник 9"/>
          <p:cNvSpPr/>
          <p:nvPr userDrawn="1">
            <p:custDataLst>
              <p:tags r:id="rId4"/>
            </p:custDataLst>
          </p:nvPr>
        </p:nvSpPr>
        <p:spPr>
          <a:xfrm>
            <a:off x="705598" y="2279196"/>
            <a:ext cx="11486402" cy="2334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cxnSp>
        <p:nvCxnSpPr>
          <p:cNvPr id="12" name="Прямая соединительная линия 11"/>
          <p:cNvCxnSpPr/>
          <p:nvPr>
            <p:custDataLst>
              <p:tags r:id="rId5"/>
            </p:custDataLst>
          </p:nvPr>
        </p:nvCxnSpPr>
        <p:spPr>
          <a:xfrm>
            <a:off x="11551391" y="6577742"/>
            <a:ext cx="0" cy="20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 userDrawn="1">
            <p:custDataLst>
              <p:tags r:id="rId6"/>
            </p:custDataLst>
          </p:nvPr>
        </p:nvSpPr>
        <p:spPr>
          <a:xfrm>
            <a:off x="-14854" y="0"/>
            <a:ext cx="376939" cy="686913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grpSp>
        <p:nvGrpSpPr>
          <p:cNvPr id="14" name="Группа 15"/>
          <p:cNvGrpSpPr>
            <a:grpSpLocks/>
          </p:cNvGrpSpPr>
          <p:nvPr userDrawn="1">
            <p:custDataLst>
              <p:tags r:id="rId7"/>
            </p:custDataLst>
          </p:nvPr>
        </p:nvGrpSpPr>
        <p:grpSpPr bwMode="auto">
          <a:xfrm>
            <a:off x="126265" y="1967380"/>
            <a:ext cx="425217" cy="3016036"/>
            <a:chOff x="108163" y="1894168"/>
            <a:chExt cx="362769" cy="2156229"/>
          </a:xfrm>
        </p:grpSpPr>
        <p:sp>
          <p:nvSpPr>
            <p:cNvPr id="15" name="Скругленный прямоугольник 14"/>
            <p:cNvSpPr/>
            <p:nvPr userDrawn="1">
              <p:custDataLst>
                <p:tags r:id="rId15"/>
              </p:custDataLst>
            </p:nvPr>
          </p:nvSpPr>
          <p:spPr>
            <a:xfrm>
              <a:off x="108163" y="1949900"/>
              <a:ext cx="362769" cy="1998326"/>
            </a:xfrm>
            <a:prstGeom prst="roundRect">
              <a:avLst>
                <a:gd name="adj" fmla="val 29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2104"/>
            </a:p>
          </p:txBody>
        </p:sp>
        <p:sp>
          <p:nvSpPr>
            <p:cNvPr id="16" name="TextBox 15"/>
            <p:cNvSpPr txBox="1"/>
            <p:nvPr userDrawn="1">
              <p:custDataLst>
                <p:tags r:id="rId16"/>
              </p:custDataLst>
            </p:nvPr>
          </p:nvSpPr>
          <p:spPr>
            <a:xfrm rot="16200000">
              <a:off x="-754509" y="2869550"/>
              <a:ext cx="2156229" cy="205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© 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"</a:t>
              </a:r>
              <a:r>
                <a:rPr lang="ru-RU" sz="965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Билайн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", БЕ Россия</a:t>
              </a: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2012</a:t>
              </a:r>
              <a:endParaRPr lang="ru-RU" sz="965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pic>
        <p:nvPicPr>
          <p:cNvPr id="17" name="Рисунок 19" descr="на белом фоне_горизонт_русс.gif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0" cstate="print"/>
          <a:srcRect l="11899" t="22313" r="6551" b="24796"/>
          <a:stretch>
            <a:fillRect/>
          </a:stretch>
        </p:blipFill>
        <p:spPr bwMode="auto">
          <a:xfrm>
            <a:off x="10363017" y="6319754"/>
            <a:ext cx="1704578" cy="5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Прямоугольник 18"/>
          <p:cNvSpPr/>
          <p:nvPr userDrawn="1">
            <p:custDataLst>
              <p:tags r:id="rId9"/>
            </p:custDataLst>
          </p:nvPr>
        </p:nvSpPr>
        <p:spPr>
          <a:xfrm>
            <a:off x="-14854" y="0"/>
            <a:ext cx="376939" cy="686913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grpSp>
        <p:nvGrpSpPr>
          <p:cNvPr id="21" name="Группа 21"/>
          <p:cNvGrpSpPr>
            <a:grpSpLocks/>
          </p:cNvGrpSpPr>
          <p:nvPr userDrawn="1">
            <p:custDataLst>
              <p:tags r:id="rId10"/>
            </p:custDataLst>
          </p:nvPr>
        </p:nvGrpSpPr>
        <p:grpSpPr bwMode="auto">
          <a:xfrm>
            <a:off x="126267" y="1967383"/>
            <a:ext cx="425217" cy="3016036"/>
            <a:chOff x="108163" y="1894170"/>
            <a:chExt cx="362769" cy="2156229"/>
          </a:xfrm>
        </p:grpSpPr>
        <p:sp>
          <p:nvSpPr>
            <p:cNvPr id="22" name="Скругленный прямоугольник 21"/>
            <p:cNvSpPr/>
            <p:nvPr userDrawn="1">
              <p:custDataLst>
                <p:tags r:id="rId13"/>
              </p:custDataLst>
            </p:nvPr>
          </p:nvSpPr>
          <p:spPr>
            <a:xfrm>
              <a:off x="108163" y="1949900"/>
              <a:ext cx="362769" cy="1998326"/>
            </a:xfrm>
            <a:prstGeom prst="roundRect">
              <a:avLst>
                <a:gd name="adj" fmla="val 29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2104"/>
            </a:p>
          </p:txBody>
        </p:sp>
        <p:sp>
          <p:nvSpPr>
            <p:cNvPr id="23" name="TextBox 22"/>
            <p:cNvSpPr txBox="1"/>
            <p:nvPr userDrawn="1">
              <p:custDataLst>
                <p:tags r:id="rId14"/>
              </p:custDataLst>
            </p:nvPr>
          </p:nvSpPr>
          <p:spPr>
            <a:xfrm rot="16200000">
              <a:off x="-825794" y="2869552"/>
              <a:ext cx="2156229" cy="205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© 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"Билайн", БЕ Россия</a:t>
              </a: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201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7</a:t>
              </a:r>
            </a:p>
          </p:txBody>
        </p:sp>
      </p:grpSp>
      <p:sp>
        <p:nvSpPr>
          <p:cNvPr id="24" name="Прямоугольник 23"/>
          <p:cNvSpPr/>
          <p:nvPr userDrawn="1">
            <p:custDataLst>
              <p:tags r:id="rId11"/>
            </p:custDataLst>
          </p:nvPr>
        </p:nvSpPr>
        <p:spPr>
          <a:xfrm>
            <a:off x="705598" y="2"/>
            <a:ext cx="11486402" cy="23348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sp>
        <p:nvSpPr>
          <p:cNvPr id="25" name="Прямоугольник 24"/>
          <p:cNvSpPr/>
          <p:nvPr userDrawn="1">
            <p:custDataLst>
              <p:tags r:id="rId12"/>
            </p:custDataLst>
          </p:nvPr>
        </p:nvSpPr>
        <p:spPr>
          <a:xfrm>
            <a:off x="705598" y="4591799"/>
            <a:ext cx="11486402" cy="1755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865287" y="2494858"/>
            <a:ext cx="10823241" cy="431953"/>
          </a:xfrm>
          <a:noFill/>
        </p:spPr>
        <p:txBody>
          <a:bodyPr rtlCol="0" anchor="t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ru-RU" sz="2807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6541" y="4708218"/>
            <a:ext cx="10823241" cy="170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ru-RU" sz="1229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098" indent="0" algn="ctr">
              <a:buNone/>
              <a:defRPr/>
            </a:lvl2pPr>
            <a:lvl3pPr marL="802197" indent="0" algn="ctr">
              <a:buNone/>
              <a:defRPr/>
            </a:lvl3pPr>
            <a:lvl4pPr marL="1203295" indent="0" algn="ctr">
              <a:buNone/>
              <a:defRPr/>
            </a:lvl4pPr>
            <a:lvl5pPr marL="1604393" indent="0" algn="ctr">
              <a:buNone/>
              <a:defRPr/>
            </a:lvl5pPr>
            <a:lvl6pPr marL="2005491" indent="0" algn="ctr">
              <a:buNone/>
              <a:defRPr/>
            </a:lvl6pPr>
            <a:lvl7pPr marL="2406589" indent="0" algn="ctr">
              <a:buNone/>
              <a:defRPr/>
            </a:lvl7pPr>
            <a:lvl8pPr marL="2807687" indent="0" algn="ctr">
              <a:buNone/>
              <a:defRPr/>
            </a:lvl8pPr>
            <a:lvl9pPr marL="3208786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>
          <a:xfrm>
            <a:off x="866542" y="5733223"/>
            <a:ext cx="7467600" cy="170239"/>
          </a:xfrm>
          <a:prstGeom prst="rect">
            <a:avLst/>
          </a:prstGeom>
          <a:noFill/>
        </p:spPr>
        <p:txBody>
          <a:bodyPr lIns="0" tIns="0" rIns="0" bIns="0" rtlCol="0">
            <a:spAutoFit/>
          </a:bodyPr>
          <a:lstStyle>
            <a:lvl1pPr marL="0" indent="0" algn="l" defTabSz="800804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22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0804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ru-RU" sz="1755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2pPr>
            <a:lvl3pPr marL="0" indent="0" algn="l" defTabSz="800804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ru-RU" sz="1755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3pPr>
            <a:lvl4pPr marL="0" indent="0" algn="l" defTabSz="800804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ru-RU" sz="1755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4pPr>
            <a:lvl5pPr marL="0" indent="0" algn="l" defTabSz="800804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ru-RU" sz="1755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1"/>
          </p:nvPr>
        </p:nvSpPr>
        <p:spPr>
          <a:xfrm>
            <a:off x="865287" y="4191708"/>
            <a:ext cx="10823241" cy="2673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93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404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404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404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ru-RU" sz="1404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5757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глав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859" y="1859"/>
          <a:ext cx="1856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think-cell Slide" r:id="rId12" imgW="270" imgH="270" progId="">
                  <p:embed/>
                </p:oleObj>
              </mc:Choice>
              <mc:Fallback>
                <p:oleObj name="think-cell Slide" r:id="rId12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" y="1859"/>
                        <a:ext cx="1856" cy="1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Прямая соединительная линия 3"/>
          <p:cNvCxnSpPr/>
          <p:nvPr>
            <p:custDataLst>
              <p:tags r:id="rId3"/>
            </p:custDataLst>
          </p:nvPr>
        </p:nvCxnSpPr>
        <p:spPr>
          <a:xfrm>
            <a:off x="11551391" y="6577742"/>
            <a:ext cx="0" cy="20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 userDrawn="1">
            <p:custDataLst>
              <p:tags r:id="rId4"/>
            </p:custDataLst>
          </p:nvPr>
        </p:nvSpPr>
        <p:spPr>
          <a:xfrm>
            <a:off x="-14854" y="0"/>
            <a:ext cx="376939" cy="686913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104"/>
          </a:p>
        </p:txBody>
      </p:sp>
      <p:grpSp>
        <p:nvGrpSpPr>
          <p:cNvPr id="6" name="Группа 15"/>
          <p:cNvGrpSpPr>
            <a:grpSpLocks/>
          </p:cNvGrpSpPr>
          <p:nvPr userDrawn="1"/>
        </p:nvGrpSpPr>
        <p:grpSpPr bwMode="auto">
          <a:xfrm>
            <a:off x="126267" y="1967382"/>
            <a:ext cx="425216" cy="3016036"/>
            <a:chOff x="108163" y="1894169"/>
            <a:chExt cx="362769" cy="2156229"/>
          </a:xfrm>
        </p:grpSpPr>
        <p:sp>
          <p:nvSpPr>
            <p:cNvPr id="7" name="Скругленный прямоугольник 6"/>
            <p:cNvSpPr/>
            <p:nvPr userDrawn="1">
              <p:custDataLst>
                <p:tags r:id="rId9"/>
              </p:custDataLst>
            </p:nvPr>
          </p:nvSpPr>
          <p:spPr>
            <a:xfrm>
              <a:off x="108163" y="1949900"/>
              <a:ext cx="362769" cy="1998326"/>
            </a:xfrm>
            <a:prstGeom prst="roundRect">
              <a:avLst>
                <a:gd name="adj" fmla="val 29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2104"/>
            </a:p>
          </p:txBody>
        </p:sp>
        <p:sp>
          <p:nvSpPr>
            <p:cNvPr id="8" name="TextBox 7"/>
            <p:cNvSpPr txBox="1"/>
            <p:nvPr userDrawn="1">
              <p:custDataLst>
                <p:tags r:id="rId10"/>
              </p:custDataLst>
            </p:nvPr>
          </p:nvSpPr>
          <p:spPr>
            <a:xfrm rot="16200000">
              <a:off x="-817874" y="2869551"/>
              <a:ext cx="2156229" cy="205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© 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"Билайн", БЕ Россия</a:t>
              </a:r>
              <a:r>
                <a:rPr lang="en-US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201</a:t>
              </a:r>
              <a:r>
                <a:rPr lang="ru-RU" sz="965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7</a:t>
              </a:r>
            </a:p>
          </p:txBody>
        </p:sp>
      </p:grpSp>
      <p:graphicFrame>
        <p:nvGraphicFramePr>
          <p:cNvPr id="9" name="Object 2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859" y="1859"/>
          <a:ext cx="1856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" y="1859"/>
                        <a:ext cx="1856" cy="1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Прямая соединительная линия 9"/>
          <p:cNvCxnSpPr/>
          <p:nvPr userDrawn="1">
            <p:custDataLst>
              <p:tags r:id="rId6"/>
            </p:custDataLst>
          </p:nvPr>
        </p:nvCxnSpPr>
        <p:spPr>
          <a:xfrm>
            <a:off x="362086" y="556110"/>
            <a:ext cx="1171850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137" y="144635"/>
            <a:ext cx="11364401" cy="256533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kumimoji="0" lang="ru-RU" sz="1667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0"/>
            <p:custDataLst>
              <p:tags r:id="rId7"/>
            </p:custDataLst>
          </p:nvPr>
        </p:nvSpPr>
        <p:spPr>
          <a:xfrm>
            <a:off x="11681372" y="6600965"/>
            <a:ext cx="508774" cy="148433"/>
          </a:xfr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lang="ru-RU" sz="965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8E8FA64-AD76-4737-9B15-B94F3CD4FC76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12" name="Нижний колонтитул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67924" y="6510925"/>
            <a:ext cx="8602733" cy="347077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789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ИСТОЧНИК:</a:t>
            </a:r>
          </a:p>
        </p:txBody>
      </p:sp>
    </p:spTree>
    <p:extLst>
      <p:ext uri="{BB962C8B-B14F-4D97-AF65-F5344CB8AC3E}">
        <p14:creationId xmlns:p14="http://schemas.microsoft.com/office/powerpoint/2010/main" val="378774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35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04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8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0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49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83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ИСТОЧНИК: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5893E-67E8-421C-AF41-D626D92D62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43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8.xml"/><Relationship Id="rId7" Type="http://schemas.openxmlformats.org/officeDocument/2006/relationships/oleObject" Target="../embeddings/oleObject6.bin"/><Relationship Id="rId2" Type="http://schemas.openxmlformats.org/officeDocument/2006/relationships/tags" Target="../tags/tag27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izninauka.info/topics/nedavnee-proshloe-kak-zapisyvalas-informatsiya-na-perfokarty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tags" Target="../tags/tag3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iff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tags" Target="../tags/tag3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.tif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085" y="857339"/>
          <a:ext cx="1392" cy="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085" y="857339"/>
                        <a:ext cx="1392" cy="1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Заголовок 23"/>
          <p:cNvSpPr>
            <a:spLocks noGrp="1"/>
          </p:cNvSpPr>
          <p:nvPr>
            <p:ph type="ctrTitle"/>
          </p:nvPr>
        </p:nvSpPr>
        <p:spPr>
          <a:xfrm>
            <a:off x="2172700" y="2727764"/>
            <a:ext cx="8118183" cy="168521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ClickHouse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ядра системы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сбора и обработки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Perfomance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 телекоммуникационного оборудования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56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56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56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56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Славков Станислав</a:t>
            </a:r>
            <a:endParaRPr sz="21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8" name="Подзаголовок 24"/>
          <p:cNvSpPr>
            <a:spLocks noGrp="1"/>
          </p:cNvSpPr>
          <p:nvPr>
            <p:ph type="subTitle" idx="1"/>
          </p:nvPr>
        </p:nvSpPr>
        <p:spPr bwMode="auto">
          <a:xfrm>
            <a:off x="2181056" y="4921303"/>
            <a:ext cx="8118183" cy="170239"/>
          </a:xfrm>
          <a:noFill/>
          <a:ln>
            <a:miter lim="800000"/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ru-RU" dirty="0"/>
              <a:t> </a:t>
            </a:r>
            <a:endParaRPr dirty="0"/>
          </a:p>
        </p:txBody>
      </p:sp>
      <p:sp>
        <p:nvSpPr>
          <p:cNvPr id="6149" name="Текст 25"/>
          <p:cNvSpPr>
            <a:spLocks noGrp="1"/>
          </p:cNvSpPr>
          <p:nvPr>
            <p:ph type="body" sz="quarter" idx="10"/>
          </p:nvPr>
        </p:nvSpPr>
        <p:spPr bwMode="auto">
          <a:xfrm>
            <a:off x="2174094" y="5158067"/>
            <a:ext cx="5600138" cy="170239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ноябрь, 201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7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085" y="857339"/>
          <a:ext cx="1392" cy="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7" imgW="270" imgH="270" progId="">
                  <p:embed/>
                </p:oleObj>
              </mc:Choice>
              <mc:Fallback>
                <p:oleObj name="think-cell Slide" r:id="rId7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085" y="857339"/>
                        <a:ext cx="1392" cy="1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Заголовок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3468" y="138350"/>
            <a:ext cx="10052748" cy="324002"/>
          </a:xfrm>
        </p:spPr>
        <p:txBody>
          <a:bodyPr>
            <a:normAutofit/>
          </a:bodyPr>
          <a:lstStyle/>
          <a:p>
            <a:r>
              <a:rPr lang="ru-RU" sz="1500" dirty="0" smtClean="0"/>
              <a:t>Требования к системе</a:t>
            </a:r>
            <a:endParaRPr sz="1500" dirty="0"/>
          </a:p>
        </p:txBody>
      </p:sp>
      <p:sp>
        <p:nvSpPr>
          <p:cNvPr id="7172" name="Номер слайда 2"/>
          <p:cNvSpPr>
            <a:spLocks noGrp="1"/>
          </p:cNvSpPr>
          <p:nvPr>
            <p:ph type="sldNum" sz="quarter" idx="10"/>
            <p:custDataLst>
              <p:tags r:id="rId4"/>
            </p:custDataLst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6FD104-2065-4B20-B76F-4E7CA1A2F37A}" type="slidenum">
              <a:rPr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2F7EE00-6042-4160-A696-A4AA25A098F2}"/>
              </a:ext>
            </a:extLst>
          </p:cNvPr>
          <p:cNvGrpSpPr/>
          <p:nvPr/>
        </p:nvGrpSpPr>
        <p:grpSpPr>
          <a:xfrm>
            <a:off x="3940190" y="1061861"/>
            <a:ext cx="3550356" cy="938446"/>
            <a:chOff x="688679" y="3490258"/>
            <a:chExt cx="3691007" cy="1050975"/>
          </a:xfrm>
        </p:grpSpPr>
        <p:sp>
          <p:nvSpPr>
            <p:cNvPr id="20" name="Стрелка вправо 4">
              <a:extLst>
                <a:ext uri="{FF2B5EF4-FFF2-40B4-BE49-F238E27FC236}">
                  <a16:creationId xmlns:a16="http://schemas.microsoft.com/office/drawing/2014/main" xmlns="" id="{133F375D-08D9-4114-BB1C-60E97625FAD6}"/>
                </a:ext>
              </a:extLst>
            </p:cNvPr>
            <p:cNvSpPr/>
            <p:nvPr/>
          </p:nvSpPr>
          <p:spPr>
            <a:xfrm>
              <a:off x="1815250" y="3621668"/>
              <a:ext cx="2057441" cy="906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63" tIns="13363" rIns="13363" bIns="13363" numCol="1" spcCol="1270" anchor="t" anchorCtr="0">
              <a:noAutofit/>
            </a:bodyPr>
            <a:lstStyle/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BAB616FD-A171-4187-B97E-69A97E2880DA}"/>
                </a:ext>
              </a:extLst>
            </p:cNvPr>
            <p:cNvSpPr/>
            <p:nvPr/>
          </p:nvSpPr>
          <p:spPr>
            <a:xfrm>
              <a:off x="1740347" y="3490258"/>
              <a:ext cx="2639339" cy="385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8E40"/>
                </a:buClr>
                <a:defRPr/>
              </a:pPr>
              <a:r>
                <a:rPr lang="en-US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R</a:t>
              </a:r>
              <a:r>
                <a:rPr lang="en-US" sz="1637" kern="0" dirty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e</a:t>
              </a:r>
              <a:r>
                <a:rPr lang="en-US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al-Time </a:t>
              </a:r>
              <a:r>
                <a:rPr lang="ru-RU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аналитика</a:t>
              </a:r>
              <a:endParaRPr lang="ru-RU" sz="1637" kern="0" dirty="0">
                <a:latin typeface="Franklin Gothic Medium" panose="020B060302010202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8146042D-907C-4D2E-84C7-4054A106A17E}"/>
                </a:ext>
              </a:extLst>
            </p:cNvPr>
            <p:cNvGrpSpPr/>
            <p:nvPr/>
          </p:nvGrpSpPr>
          <p:grpSpPr>
            <a:xfrm>
              <a:off x="688679" y="3502266"/>
              <a:ext cx="999811" cy="1038967"/>
              <a:chOff x="-59512" y="785253"/>
              <a:chExt cx="1271551" cy="832784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xmlns="" id="{E9AA9395-37EC-4E63-9EA1-F35EECBA65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9512" y="785253"/>
                <a:ext cx="1224288" cy="8327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24" name="Скругленный прямоугольник 4">
                <a:extLst>
                  <a:ext uri="{FF2B5EF4-FFF2-40B4-BE49-F238E27FC236}">
                    <a16:creationId xmlns:a16="http://schemas.microsoft.com/office/drawing/2014/main" xmlns="" id="{06F29152-75C0-4624-956F-E343F42E4FBB}"/>
                  </a:ext>
                </a:extLst>
              </p:cNvPr>
              <p:cNvSpPr/>
              <p:nvPr/>
            </p:nvSpPr>
            <p:spPr>
              <a:xfrm>
                <a:off x="37529" y="883388"/>
                <a:ext cx="1174510" cy="6937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3543" tIns="46772" rIns="93543" bIns="46772" numCol="1" spcCol="1270" anchor="ctr" anchorCtr="0">
                <a:noAutofit/>
              </a:bodyPr>
              <a:lstStyle/>
              <a:p>
                <a:pPr algn="ctr" defTabSz="10912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455" dirty="0"/>
              </a:p>
            </p:txBody>
          </p:sp>
        </p:grpSp>
      </p:grpSp>
      <p:sp>
        <p:nvSpPr>
          <p:cNvPr id="25" name="7-конечная звезда 50">
            <a:extLst>
              <a:ext uri="{FF2B5EF4-FFF2-40B4-BE49-F238E27FC236}">
                <a16:creationId xmlns:a16="http://schemas.microsoft.com/office/drawing/2014/main" xmlns="" id="{BA93BC13-3CEC-4242-8775-BBEF217DB20A}"/>
              </a:ext>
            </a:extLst>
          </p:cNvPr>
          <p:cNvSpPr/>
          <p:nvPr/>
        </p:nvSpPr>
        <p:spPr>
          <a:xfrm>
            <a:off x="4094280" y="1208959"/>
            <a:ext cx="630187" cy="611721"/>
          </a:xfrm>
          <a:prstGeom prst="star7">
            <a:avLst/>
          </a:prstGeom>
          <a:solidFill>
            <a:srgbClr val="F7BD3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4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6209D8BA-D14C-4472-9403-30CCF9D0094A}"/>
              </a:ext>
            </a:extLst>
          </p:cNvPr>
          <p:cNvGrpSpPr/>
          <p:nvPr/>
        </p:nvGrpSpPr>
        <p:grpSpPr>
          <a:xfrm>
            <a:off x="3940190" y="2468494"/>
            <a:ext cx="3550356" cy="938447"/>
            <a:chOff x="688679" y="3490258"/>
            <a:chExt cx="3691007" cy="1050975"/>
          </a:xfrm>
        </p:grpSpPr>
        <p:sp>
          <p:nvSpPr>
            <p:cNvPr id="27" name="Стрелка вправо 4">
              <a:extLst>
                <a:ext uri="{FF2B5EF4-FFF2-40B4-BE49-F238E27FC236}">
                  <a16:creationId xmlns:a16="http://schemas.microsoft.com/office/drawing/2014/main" xmlns="" id="{FDA2E326-390A-4848-9E91-4F3B4DF70694}"/>
                </a:ext>
              </a:extLst>
            </p:cNvPr>
            <p:cNvSpPr/>
            <p:nvPr/>
          </p:nvSpPr>
          <p:spPr>
            <a:xfrm>
              <a:off x="1815250" y="3621668"/>
              <a:ext cx="2057441" cy="906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63" tIns="13363" rIns="13363" bIns="13363" numCol="1" spcCol="1270" anchor="t" anchorCtr="0">
              <a:noAutofit/>
            </a:bodyPr>
            <a:lstStyle/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xmlns="" id="{50620F12-63B7-4A14-9EA9-D17E71F156DB}"/>
                </a:ext>
              </a:extLst>
            </p:cNvPr>
            <p:cNvSpPr/>
            <p:nvPr/>
          </p:nvSpPr>
          <p:spPr>
            <a:xfrm>
              <a:off x="1740347" y="3490258"/>
              <a:ext cx="2639339" cy="385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8E40"/>
                </a:buClr>
                <a:defRPr/>
              </a:pPr>
              <a:r>
                <a:rPr lang="ru-RU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Открытые технологии</a:t>
              </a:r>
              <a:endParaRPr lang="ru-RU" sz="1637" kern="0" dirty="0">
                <a:latin typeface="Franklin Gothic Medium" panose="020B060302010202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xmlns="" id="{755689DB-239A-4385-A35E-7773B801C2AE}"/>
                </a:ext>
              </a:extLst>
            </p:cNvPr>
            <p:cNvGrpSpPr/>
            <p:nvPr/>
          </p:nvGrpSpPr>
          <p:grpSpPr>
            <a:xfrm>
              <a:off x="688679" y="3502266"/>
              <a:ext cx="999811" cy="1038967"/>
              <a:chOff x="-59512" y="785253"/>
              <a:chExt cx="1271551" cy="832784"/>
            </a:xfrm>
          </p:grpSpPr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xmlns="" id="{2F03DF0F-98AE-4BC4-86EF-5C5A0FB3F0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9512" y="785253"/>
                <a:ext cx="1224288" cy="8327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31" name="Скругленный прямоугольник 4">
                <a:extLst>
                  <a:ext uri="{FF2B5EF4-FFF2-40B4-BE49-F238E27FC236}">
                    <a16:creationId xmlns:a16="http://schemas.microsoft.com/office/drawing/2014/main" xmlns="" id="{B60D6C8B-81E1-45BA-BF1E-DB06E61A2004}"/>
                  </a:ext>
                </a:extLst>
              </p:cNvPr>
              <p:cNvSpPr/>
              <p:nvPr/>
            </p:nvSpPr>
            <p:spPr>
              <a:xfrm>
                <a:off x="37529" y="883388"/>
                <a:ext cx="1174510" cy="6937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3543" tIns="46772" rIns="93543" bIns="46772" numCol="1" spcCol="1270" anchor="ctr" anchorCtr="0">
                <a:noAutofit/>
              </a:bodyPr>
              <a:lstStyle/>
              <a:p>
                <a:pPr algn="ctr" defTabSz="10912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455" dirty="0"/>
              </a:p>
            </p:txBody>
          </p:sp>
        </p:grpSp>
      </p:grpSp>
      <p:sp>
        <p:nvSpPr>
          <p:cNvPr id="32" name="7-конечная звезда 50">
            <a:extLst>
              <a:ext uri="{FF2B5EF4-FFF2-40B4-BE49-F238E27FC236}">
                <a16:creationId xmlns:a16="http://schemas.microsoft.com/office/drawing/2014/main" xmlns="" id="{4C9193B8-AFF7-43A3-8BED-73592217E303}"/>
              </a:ext>
            </a:extLst>
          </p:cNvPr>
          <p:cNvSpPr/>
          <p:nvPr/>
        </p:nvSpPr>
        <p:spPr>
          <a:xfrm>
            <a:off x="4094280" y="2615588"/>
            <a:ext cx="630187" cy="611721"/>
          </a:xfrm>
          <a:prstGeom prst="star7">
            <a:avLst/>
          </a:prstGeom>
          <a:solidFill>
            <a:srgbClr val="F7BD3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4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BEC5B0AE-0DFC-431A-8234-4959D4F6271D}"/>
              </a:ext>
            </a:extLst>
          </p:cNvPr>
          <p:cNvGrpSpPr/>
          <p:nvPr/>
        </p:nvGrpSpPr>
        <p:grpSpPr>
          <a:xfrm>
            <a:off x="3957023" y="3879298"/>
            <a:ext cx="3550356" cy="938446"/>
            <a:chOff x="688679" y="3490258"/>
            <a:chExt cx="3691007" cy="1050975"/>
          </a:xfrm>
        </p:grpSpPr>
        <p:sp>
          <p:nvSpPr>
            <p:cNvPr id="34" name="Стрелка вправо 4">
              <a:extLst>
                <a:ext uri="{FF2B5EF4-FFF2-40B4-BE49-F238E27FC236}">
                  <a16:creationId xmlns:a16="http://schemas.microsoft.com/office/drawing/2014/main" xmlns="" id="{04196691-1908-4532-87AE-51B045150910}"/>
                </a:ext>
              </a:extLst>
            </p:cNvPr>
            <p:cNvSpPr/>
            <p:nvPr/>
          </p:nvSpPr>
          <p:spPr>
            <a:xfrm>
              <a:off x="1815250" y="3621668"/>
              <a:ext cx="2057441" cy="906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63" tIns="13363" rIns="13363" bIns="13363" numCol="1" spcCol="1270" anchor="t" anchorCtr="0">
              <a:noAutofit/>
            </a:bodyPr>
            <a:lstStyle/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DAA5831B-CC1F-46B0-9218-593C5B0209B9}"/>
                </a:ext>
              </a:extLst>
            </p:cNvPr>
            <p:cNvSpPr/>
            <p:nvPr/>
          </p:nvSpPr>
          <p:spPr>
            <a:xfrm>
              <a:off x="1740347" y="3490258"/>
              <a:ext cx="2639339" cy="667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8E40"/>
                </a:buClr>
                <a:defRPr/>
              </a:pPr>
              <a:r>
                <a:rPr lang="ru-RU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Централизованный доступ</a:t>
              </a:r>
              <a:r>
                <a:rPr lang="en-US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37" kern="0" dirty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и</a:t>
              </a:r>
              <a:r>
                <a:rPr lang="ru-RU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 хранение</a:t>
              </a:r>
              <a:endParaRPr lang="ru-RU" sz="1637" kern="0" dirty="0">
                <a:latin typeface="Franklin Gothic Medium" panose="020B060302010202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xmlns="" id="{8DB6D693-5555-4AC6-B7FE-45A5015DE1C2}"/>
                </a:ext>
              </a:extLst>
            </p:cNvPr>
            <p:cNvGrpSpPr/>
            <p:nvPr/>
          </p:nvGrpSpPr>
          <p:grpSpPr>
            <a:xfrm>
              <a:off x="688679" y="3502266"/>
              <a:ext cx="999811" cy="1038967"/>
              <a:chOff x="-59512" y="785253"/>
              <a:chExt cx="1271551" cy="832784"/>
            </a:xfrm>
          </p:grpSpPr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xmlns="" id="{80917947-C3D5-4312-A572-673D804F8D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9512" y="785253"/>
                <a:ext cx="1224288" cy="8327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38" name="Скругленный прямоугольник 4">
                <a:extLst>
                  <a:ext uri="{FF2B5EF4-FFF2-40B4-BE49-F238E27FC236}">
                    <a16:creationId xmlns:a16="http://schemas.microsoft.com/office/drawing/2014/main" xmlns="" id="{4F4C32D7-C32B-4A41-B10C-4FF10271898C}"/>
                  </a:ext>
                </a:extLst>
              </p:cNvPr>
              <p:cNvSpPr/>
              <p:nvPr/>
            </p:nvSpPr>
            <p:spPr>
              <a:xfrm>
                <a:off x="37529" y="883388"/>
                <a:ext cx="1174510" cy="6937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3543" tIns="46772" rIns="93543" bIns="46772" numCol="1" spcCol="1270" anchor="ctr" anchorCtr="0">
                <a:noAutofit/>
              </a:bodyPr>
              <a:lstStyle/>
              <a:p>
                <a:pPr algn="ctr" defTabSz="10912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455" dirty="0"/>
              </a:p>
            </p:txBody>
          </p:sp>
        </p:grpSp>
      </p:grpSp>
      <p:sp>
        <p:nvSpPr>
          <p:cNvPr id="39" name="7-конечная звезда 50">
            <a:extLst>
              <a:ext uri="{FF2B5EF4-FFF2-40B4-BE49-F238E27FC236}">
                <a16:creationId xmlns:a16="http://schemas.microsoft.com/office/drawing/2014/main" xmlns="" id="{139E1551-B022-4193-97F4-A74E6357689F}"/>
              </a:ext>
            </a:extLst>
          </p:cNvPr>
          <p:cNvSpPr/>
          <p:nvPr/>
        </p:nvSpPr>
        <p:spPr>
          <a:xfrm>
            <a:off x="4111112" y="4026396"/>
            <a:ext cx="630187" cy="611721"/>
          </a:xfrm>
          <a:prstGeom prst="star7">
            <a:avLst/>
          </a:prstGeom>
          <a:solidFill>
            <a:srgbClr val="F7BD3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4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BEC5B0AE-0DFC-431A-8234-4959D4F6271D}"/>
              </a:ext>
            </a:extLst>
          </p:cNvPr>
          <p:cNvGrpSpPr/>
          <p:nvPr/>
        </p:nvGrpSpPr>
        <p:grpSpPr>
          <a:xfrm>
            <a:off x="4030418" y="5300823"/>
            <a:ext cx="3550356" cy="938446"/>
            <a:chOff x="688679" y="3490258"/>
            <a:chExt cx="3691007" cy="1050975"/>
          </a:xfrm>
        </p:grpSpPr>
        <p:sp>
          <p:nvSpPr>
            <p:cNvPr id="41" name="Стрелка вправо 4">
              <a:extLst>
                <a:ext uri="{FF2B5EF4-FFF2-40B4-BE49-F238E27FC236}">
                  <a16:creationId xmlns:a16="http://schemas.microsoft.com/office/drawing/2014/main" xmlns="" id="{04196691-1908-4532-87AE-51B045150910}"/>
                </a:ext>
              </a:extLst>
            </p:cNvPr>
            <p:cNvSpPr/>
            <p:nvPr/>
          </p:nvSpPr>
          <p:spPr>
            <a:xfrm>
              <a:off x="1815250" y="3621668"/>
              <a:ext cx="2057441" cy="906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63" tIns="13363" rIns="13363" bIns="13363" numCol="1" spcCol="1270" anchor="t" anchorCtr="0">
              <a:noAutofit/>
            </a:bodyPr>
            <a:lstStyle/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  <a:p>
              <a:pPr marL="200442" lvl="1" indent="-200442" defTabSz="93539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2104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xmlns="" id="{DAA5831B-CC1F-46B0-9218-593C5B0209B9}"/>
                </a:ext>
              </a:extLst>
            </p:cNvPr>
            <p:cNvSpPr/>
            <p:nvPr/>
          </p:nvSpPr>
          <p:spPr>
            <a:xfrm>
              <a:off x="1740347" y="3490258"/>
              <a:ext cx="2639339" cy="94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8E40"/>
                </a:buClr>
                <a:defRPr/>
              </a:pPr>
              <a:r>
                <a:rPr lang="ru-RU" sz="1637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Обработка </a:t>
              </a:r>
              <a:r>
                <a:rPr lang="en-US" sz="1600" kern="0" dirty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~</a:t>
              </a:r>
              <a:r>
                <a:rPr lang="en-US" sz="1600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2PB</a:t>
              </a:r>
              <a:r>
                <a:rPr lang="ru-RU" sz="1600" kern="0" dirty="0" smtClean="0">
                  <a:latin typeface="Franklin Gothic Medium" panose="020B0603020102020204" pitchFamily="34" charset="0"/>
                  <a:cs typeface="Times New Roman" panose="02020603050405020304" pitchFamily="18" charset="0"/>
                </a:rPr>
                <a:t> данных «на лету»</a:t>
              </a:r>
              <a:endParaRPr lang="ru-RU" sz="1600" kern="0" dirty="0">
                <a:latin typeface="Franklin Gothic Medium" panose="020B0603020102020204" pitchFamily="34" charset="0"/>
                <a:cs typeface="Times New Roman" panose="02020603050405020304" pitchFamily="18" charset="0"/>
              </a:endParaRPr>
            </a:p>
            <a:p>
              <a:pPr>
                <a:buClr>
                  <a:srgbClr val="008E40"/>
                </a:buClr>
                <a:defRPr/>
              </a:pPr>
              <a:endParaRPr lang="ru-RU" sz="1637" kern="0" dirty="0">
                <a:latin typeface="Franklin Gothic Medium" panose="020B060302010202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xmlns="" id="{8DB6D693-5555-4AC6-B7FE-45A5015DE1C2}"/>
                </a:ext>
              </a:extLst>
            </p:cNvPr>
            <p:cNvGrpSpPr/>
            <p:nvPr/>
          </p:nvGrpSpPr>
          <p:grpSpPr>
            <a:xfrm>
              <a:off x="688679" y="3502266"/>
              <a:ext cx="999811" cy="1038967"/>
              <a:chOff x="-59512" y="785253"/>
              <a:chExt cx="1271551" cy="832784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xmlns="" id="{80917947-C3D5-4312-A572-673D804F8D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9512" y="785253"/>
                <a:ext cx="1224288" cy="8327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45" name="Скругленный прямоугольник 4">
                <a:extLst>
                  <a:ext uri="{FF2B5EF4-FFF2-40B4-BE49-F238E27FC236}">
                    <a16:creationId xmlns:a16="http://schemas.microsoft.com/office/drawing/2014/main" xmlns="" id="{4F4C32D7-C32B-4A41-B10C-4FF10271898C}"/>
                  </a:ext>
                </a:extLst>
              </p:cNvPr>
              <p:cNvSpPr/>
              <p:nvPr/>
            </p:nvSpPr>
            <p:spPr>
              <a:xfrm>
                <a:off x="37529" y="883388"/>
                <a:ext cx="1174510" cy="6937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3543" tIns="46772" rIns="93543" bIns="46772" numCol="1" spcCol="1270" anchor="ctr" anchorCtr="0">
                <a:noAutofit/>
              </a:bodyPr>
              <a:lstStyle/>
              <a:p>
                <a:pPr algn="ctr" defTabSz="10912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455" dirty="0"/>
              </a:p>
            </p:txBody>
          </p:sp>
        </p:grpSp>
      </p:grpSp>
      <p:sp>
        <p:nvSpPr>
          <p:cNvPr id="46" name="7-конечная звезда 50">
            <a:extLst>
              <a:ext uri="{FF2B5EF4-FFF2-40B4-BE49-F238E27FC236}">
                <a16:creationId xmlns:a16="http://schemas.microsoft.com/office/drawing/2014/main" xmlns="" id="{139E1551-B022-4193-97F4-A74E6357689F}"/>
              </a:ext>
            </a:extLst>
          </p:cNvPr>
          <p:cNvSpPr/>
          <p:nvPr/>
        </p:nvSpPr>
        <p:spPr>
          <a:xfrm>
            <a:off x="4184507" y="5447921"/>
            <a:ext cx="630187" cy="611721"/>
          </a:xfrm>
          <a:prstGeom prst="star7">
            <a:avLst/>
          </a:prstGeom>
          <a:solidFill>
            <a:srgbClr val="F7BD3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4"/>
          </a:p>
        </p:txBody>
      </p:sp>
    </p:spTree>
    <p:extLst>
      <p:ext uri="{BB962C8B-B14F-4D97-AF65-F5344CB8AC3E}">
        <p14:creationId xmlns:p14="http://schemas.microsoft.com/office/powerpoint/2010/main" val="107989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Причины замены старой системы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52007" y="954156"/>
            <a:ext cx="10813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Старые технологии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Сложность в поиске специалистов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Сложность в поддержке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«Костыли» вместо готовых решений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Медленная скорость доработки нового функционала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Вертикальное масштабирование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Повышение трат при развитии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Сложность при восстановлении после сбоев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«закрытых» решений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Трата на лицензии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Трата на интеграцию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Возможный </a:t>
            </a:r>
            <a:r>
              <a:rPr lang="en-US" dirty="0" smtClean="0"/>
              <a:t>vendor-lock</a:t>
            </a:r>
            <a:endParaRPr lang="ru-RU" dirty="0" smtClean="0"/>
          </a:p>
        </p:txBody>
      </p:sp>
      <p:pic>
        <p:nvPicPr>
          <p:cNvPr id="8194" name="Picture 2" descr="https://nauka.boltai.com/wp-content/uploads/sites/26/2016/08/4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1608">
            <a:off x="5005173" y="1797046"/>
            <a:ext cx="66675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8940572">
            <a:off x="6941488" y="6451726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 smtClean="0">
                <a:hlinkClick r:id="rId3"/>
              </a:rPr>
              <a:t>Источник фото</a:t>
            </a:r>
            <a:endParaRPr lang="ru-RU" sz="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8FA64-AD76-4737-9B15-B94F3CD4FC76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65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Объект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39" y="1858"/>
          <a:ext cx="1855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" y="1858"/>
                        <a:ext cx="1855" cy="1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1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ru-RU" altLang="ru-RU" b="0" dirty="0" smtClean="0"/>
              <a:t>Архитектура системы</a:t>
            </a:r>
            <a:endParaRPr alt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799" y="1001215"/>
            <a:ext cx="7991475" cy="5200650"/>
          </a:xfrm>
          <a:prstGeom prst="rect">
            <a:avLst/>
          </a:prstGeom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8FA64-AD76-4737-9B15-B94F3CD4FC7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8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Объект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39" y="1858"/>
          <a:ext cx="1855" cy="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" y="1858"/>
                        <a:ext cx="1855" cy="1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1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ru-RU" altLang="ru-RU" b="0" dirty="0" smtClean="0"/>
              <a:t>Почему именно </a:t>
            </a:r>
            <a:r>
              <a:rPr lang="en-US" altLang="ru-RU" b="0" dirty="0" smtClean="0"/>
              <a:t>CH?</a:t>
            </a:r>
            <a:endParaRPr alt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75231" y="1588110"/>
            <a:ext cx="11068003" cy="2158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0442" indent="-200442">
              <a:buFont typeface="Courier New" panose="02070309020205020404" pitchFamily="49" charset="0"/>
              <a:buChar char="o"/>
            </a:pPr>
            <a:endParaRPr lang="ru-RU" sz="1403" dirty="0">
              <a:latin typeface="Verdana" pitchFamily="34" charset="0"/>
            </a:endParaRP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en-US" sz="1403" dirty="0" err="1" smtClean="0">
                <a:latin typeface="Verdana" pitchFamily="34" charset="0"/>
              </a:rPr>
              <a:t>OpenSource</a:t>
            </a:r>
            <a:endParaRPr lang="ru-RU" sz="1403" dirty="0" smtClean="0">
              <a:latin typeface="Verdana" pitchFamily="34" charset="0"/>
            </a:endParaRP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ru-RU" sz="1403" dirty="0" smtClean="0">
                <a:latin typeface="Verdana" pitchFamily="34" charset="0"/>
              </a:rPr>
              <a:t>Простота масштабирования</a:t>
            </a: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ru-RU" sz="1403" dirty="0" smtClean="0">
                <a:latin typeface="Verdana" pitchFamily="34" charset="0"/>
              </a:rPr>
              <a:t>Можно использовать </a:t>
            </a:r>
            <a:r>
              <a:rPr lang="en-US" sz="1403" dirty="0" smtClean="0">
                <a:latin typeface="Verdana" pitchFamily="34" charset="0"/>
              </a:rPr>
              <a:t>HDD </a:t>
            </a:r>
            <a:r>
              <a:rPr lang="ru-RU" sz="1403" dirty="0" smtClean="0">
                <a:latin typeface="Verdana" pitchFamily="34" charset="0"/>
              </a:rPr>
              <a:t>без сильной деградации производительности </a:t>
            </a: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ru-RU" sz="1403" dirty="0" smtClean="0">
                <a:latin typeface="Verdana" pitchFamily="34" charset="0"/>
              </a:rPr>
              <a:t>Удобные методы интеграции (</a:t>
            </a:r>
            <a:r>
              <a:rPr lang="en-US" sz="1403" dirty="0" smtClean="0">
                <a:latin typeface="Verdana" pitchFamily="34" charset="0"/>
              </a:rPr>
              <a:t>http API</a:t>
            </a:r>
            <a:r>
              <a:rPr lang="ru-RU" sz="1403" dirty="0" smtClean="0">
                <a:latin typeface="Verdana" pitchFamily="34" charset="0"/>
              </a:rPr>
              <a:t>)</a:t>
            </a:r>
            <a:endParaRPr lang="en-US" sz="1403" dirty="0" smtClean="0">
              <a:latin typeface="Verdana" pitchFamily="34" charset="0"/>
            </a:endParaRP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ru-RU" sz="1403" dirty="0" smtClean="0">
                <a:latin typeface="Verdana" pitchFamily="34" charset="0"/>
              </a:rPr>
              <a:t>Активная разработка новых </a:t>
            </a:r>
            <a:r>
              <a:rPr lang="ru-RU" sz="1403" dirty="0" err="1" smtClean="0">
                <a:latin typeface="Verdana" pitchFamily="34" charset="0"/>
              </a:rPr>
              <a:t>фич</a:t>
            </a:r>
            <a:endParaRPr lang="ru-RU" sz="1403" dirty="0" smtClean="0">
              <a:latin typeface="Verdana" pitchFamily="34" charset="0"/>
            </a:endParaRPr>
          </a:p>
          <a:p>
            <a:pPr marL="200442" indent="-200442">
              <a:buFont typeface="Wingdings" panose="05000000000000000000" pitchFamily="2" charset="2"/>
              <a:buChar char="ü"/>
            </a:pPr>
            <a:endParaRPr lang="ru-RU" sz="1403" dirty="0" smtClean="0">
              <a:latin typeface="Verdana" pitchFamily="34" charset="0"/>
            </a:endParaRPr>
          </a:p>
          <a:p>
            <a:pPr marL="200442" indent="-200442">
              <a:buFont typeface="Wingdings" panose="05000000000000000000" pitchFamily="2" charset="2"/>
              <a:buChar char="ü"/>
            </a:pPr>
            <a:r>
              <a:rPr lang="ru-RU" sz="1403" dirty="0" smtClean="0">
                <a:latin typeface="Verdana" pitchFamily="34" charset="0"/>
              </a:rPr>
              <a:t>Выдерживает поток нескольких миллионов событий при единовременной вставке</a:t>
            </a:r>
            <a:endParaRPr lang="en-US" sz="1403" dirty="0" smtClean="0">
              <a:latin typeface="Verdana" pitchFamily="34" charset="0"/>
            </a:endParaRPr>
          </a:p>
          <a:p>
            <a:endParaRPr lang="ru-RU" sz="1403" dirty="0">
              <a:latin typeface="Verdana" pitchFamily="34" charset="0"/>
            </a:endParaRPr>
          </a:p>
          <a:p>
            <a:pPr marL="200442" indent="-200442">
              <a:buFont typeface="Courier New" panose="02070309020205020404" pitchFamily="49" charset="0"/>
              <a:buChar char="o"/>
            </a:pPr>
            <a:endParaRPr lang="ru-RU" sz="1403" dirty="0">
              <a:latin typeface="Verdana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47783" y="4258585"/>
            <a:ext cx="7226339" cy="16697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Изображение 10">
            <a:extLst>
              <a:ext uri="{FF2B5EF4-FFF2-40B4-BE49-F238E27FC236}">
                <a16:creationId xmlns:a16="http://schemas.microsoft.com/office/drawing/2014/main" xmlns="" id="{AD5DAB81-A107-4E10-931E-CA6D4ABDA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197" y="4814748"/>
            <a:ext cx="781470" cy="748022"/>
          </a:xfrm>
          <a:prstGeom prst="rect">
            <a:avLst/>
          </a:prstGeom>
        </p:spPr>
      </p:pic>
      <p:pic>
        <p:nvPicPr>
          <p:cNvPr id="7" name="Изображение 11">
            <a:extLst>
              <a:ext uri="{FF2B5EF4-FFF2-40B4-BE49-F238E27FC236}">
                <a16:creationId xmlns:a16="http://schemas.microsoft.com/office/drawing/2014/main" xmlns="" id="{3BECEEEE-A821-496B-BE71-0DF682E877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04" y="4870206"/>
            <a:ext cx="610636" cy="613902"/>
          </a:xfrm>
          <a:prstGeom prst="rect">
            <a:avLst/>
          </a:prstGeom>
        </p:spPr>
      </p:pic>
      <p:pic>
        <p:nvPicPr>
          <p:cNvPr id="8" name="Изображение 12">
            <a:extLst>
              <a:ext uri="{FF2B5EF4-FFF2-40B4-BE49-F238E27FC236}">
                <a16:creationId xmlns:a16="http://schemas.microsoft.com/office/drawing/2014/main" xmlns="" id="{94415DBB-E08C-4899-AB8C-7E9774A2F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1178" y="4904066"/>
            <a:ext cx="590750" cy="590750"/>
          </a:xfrm>
          <a:prstGeom prst="rect">
            <a:avLst/>
          </a:prstGeom>
        </p:spPr>
      </p:pic>
      <p:pic>
        <p:nvPicPr>
          <p:cNvPr id="9" name="Изображение 13">
            <a:extLst>
              <a:ext uri="{FF2B5EF4-FFF2-40B4-BE49-F238E27FC236}">
                <a16:creationId xmlns:a16="http://schemas.microsoft.com/office/drawing/2014/main" xmlns="" id="{C661BE91-5155-41BF-85CA-8F12CF8B0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6787" y="4989538"/>
            <a:ext cx="807335" cy="496822"/>
          </a:xfrm>
          <a:prstGeom prst="rect">
            <a:avLst/>
          </a:prstGeom>
        </p:spPr>
      </p:pic>
      <p:pic>
        <p:nvPicPr>
          <p:cNvPr id="10" name="Изображение 14">
            <a:extLst>
              <a:ext uri="{FF2B5EF4-FFF2-40B4-BE49-F238E27FC236}">
                <a16:creationId xmlns:a16="http://schemas.microsoft.com/office/drawing/2014/main" xmlns="" id="{574B6901-ECA0-4E8B-97F0-F093E3908B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39" y="4900522"/>
            <a:ext cx="390956" cy="555791"/>
          </a:xfrm>
          <a:prstGeom prst="rect">
            <a:avLst/>
          </a:prstGeom>
        </p:spPr>
      </p:pic>
      <p:pic>
        <p:nvPicPr>
          <p:cNvPr id="11" name="Изображение 16">
            <a:extLst>
              <a:ext uri="{FF2B5EF4-FFF2-40B4-BE49-F238E27FC236}">
                <a16:creationId xmlns:a16="http://schemas.microsoft.com/office/drawing/2014/main" xmlns="" id="{966146C6-5C17-404E-83D7-89B60A8949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1021" y="4935289"/>
            <a:ext cx="577014" cy="528815"/>
          </a:xfrm>
          <a:prstGeom prst="rect">
            <a:avLst/>
          </a:prstGeom>
        </p:spPr>
      </p:pic>
      <p:pic>
        <p:nvPicPr>
          <p:cNvPr id="12" name="Изображение 17">
            <a:extLst>
              <a:ext uri="{FF2B5EF4-FFF2-40B4-BE49-F238E27FC236}">
                <a16:creationId xmlns:a16="http://schemas.microsoft.com/office/drawing/2014/main" xmlns="" id="{2174E95A-9A8B-42EE-B304-9D2286190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590" y="4714473"/>
            <a:ext cx="903627" cy="903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24BFFC-4A68-4550-AB11-96B56379B336}"/>
              </a:ext>
            </a:extLst>
          </p:cNvPr>
          <p:cNvSpPr txBox="1"/>
          <p:nvPr/>
        </p:nvSpPr>
        <p:spPr>
          <a:xfrm>
            <a:off x="4905861" y="4392947"/>
            <a:ext cx="271382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ru-RU" sz="16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Только 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opensource-</a:t>
            </a:r>
            <a:r>
              <a:rPr lang="ru-RU" sz="16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технологии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8FA64-AD76-4737-9B15-B94F3CD4FC7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9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smtClean="0"/>
              <a:t>Возникшие проблемы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75231" y="1588110"/>
            <a:ext cx="11068003" cy="1727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ru-RU" sz="1403" dirty="0">
              <a:latin typeface="Verdan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3" dirty="0" smtClean="0">
                <a:latin typeface="Verdana" pitchFamily="34" charset="0"/>
              </a:rPr>
              <a:t>Не полная поддержка </a:t>
            </a:r>
            <a:r>
              <a:rPr lang="en-US" sz="1403" dirty="0" smtClean="0">
                <a:latin typeface="Verdana" pitchFamily="34" charset="0"/>
              </a:rPr>
              <a:t>Null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3" dirty="0" err="1" smtClean="0">
                <a:latin typeface="Verdana" pitchFamily="34" charset="0"/>
              </a:rPr>
              <a:t>Кастомное</a:t>
            </a:r>
            <a:r>
              <a:rPr lang="ru-RU" sz="1403" dirty="0" smtClean="0">
                <a:latin typeface="Verdana" pitchFamily="34" charset="0"/>
              </a:rPr>
              <a:t> </a:t>
            </a:r>
            <a:r>
              <a:rPr lang="ru-RU" sz="1403" dirty="0" err="1" smtClean="0">
                <a:latin typeface="Verdana" pitchFamily="34" charset="0"/>
              </a:rPr>
              <a:t>партиционирование</a:t>
            </a:r>
            <a:endParaRPr lang="ru-RU" sz="1403" dirty="0" smtClean="0">
              <a:latin typeface="Verdan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3" dirty="0" smtClean="0">
                <a:latin typeface="Verdana" pitchFamily="34" charset="0"/>
              </a:rPr>
              <a:t>Падение при создании </a:t>
            </a:r>
            <a:r>
              <a:rPr lang="en-US" sz="1403" dirty="0" smtClean="0">
                <a:latin typeface="Verdana" pitchFamily="34" charset="0"/>
              </a:rPr>
              <a:t>View </a:t>
            </a:r>
            <a:r>
              <a:rPr lang="ru-RU" sz="1403" dirty="0" smtClean="0">
                <a:latin typeface="Verdana" pitchFamily="34" charset="0"/>
              </a:rPr>
              <a:t>с подзапросами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3" dirty="0" smtClean="0">
                <a:latin typeface="Verdana" pitchFamily="34" charset="0"/>
              </a:rPr>
              <a:t>Словарь типа </a:t>
            </a:r>
            <a:r>
              <a:rPr lang="en-US" sz="1403" dirty="0" smtClean="0">
                <a:latin typeface="Verdana" pitchFamily="34" charset="0"/>
              </a:rPr>
              <a:t>range </a:t>
            </a:r>
            <a:r>
              <a:rPr lang="ru-RU" sz="1403" dirty="0" smtClean="0">
                <a:latin typeface="Verdana" pitchFamily="34" charset="0"/>
              </a:rPr>
              <a:t>не может обратится по </a:t>
            </a:r>
            <a:r>
              <a:rPr lang="en-US" sz="1403" dirty="0" smtClean="0">
                <a:latin typeface="Verdana" pitchFamily="34" charset="0"/>
              </a:rPr>
              <a:t>ID </a:t>
            </a:r>
            <a:r>
              <a:rPr lang="ru-RU" sz="1403" dirty="0" smtClean="0">
                <a:latin typeface="Verdana" pitchFamily="34" charset="0"/>
              </a:rPr>
              <a:t>который </a:t>
            </a:r>
            <a:r>
              <a:rPr lang="ru-RU" sz="1403" u="sng" dirty="0" smtClean="0">
                <a:latin typeface="Verdana" pitchFamily="34" charset="0"/>
              </a:rPr>
              <a:t>НЕ </a:t>
            </a:r>
            <a:r>
              <a:rPr lang="en-US" sz="1403" u="sng" dirty="0" err="1" smtClean="0">
                <a:latin typeface="Verdana" pitchFamily="34" charset="0"/>
              </a:rPr>
              <a:t>int</a:t>
            </a:r>
            <a:endParaRPr lang="ru-RU" sz="1403" u="sng" dirty="0" smtClean="0">
              <a:latin typeface="Verdana" pitchFamily="34" charset="0"/>
            </a:endParaRPr>
          </a:p>
          <a:p>
            <a:r>
              <a:rPr lang="en-US" sz="1403" dirty="0" smtClean="0">
                <a:latin typeface="Verdana" pitchFamily="34" charset="0"/>
              </a:rPr>
              <a:t> </a:t>
            </a:r>
            <a:endParaRPr lang="ru-RU" sz="1403" dirty="0" smtClean="0">
              <a:latin typeface="Verdana" pitchFamily="34" charset="0"/>
            </a:endParaRPr>
          </a:p>
          <a:p>
            <a:endParaRPr lang="ru-RU" sz="1403" dirty="0">
              <a:latin typeface="Verdana" pitchFamily="34" charset="0"/>
            </a:endParaRPr>
          </a:p>
          <a:p>
            <a:pPr marL="200442" indent="-200442">
              <a:buFont typeface="Courier New" panose="02070309020205020404" pitchFamily="49" charset="0"/>
              <a:buChar char="o"/>
            </a:pPr>
            <a:endParaRPr lang="ru-RU" sz="1403" dirty="0">
              <a:latin typeface="Verdana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8FA64-AD76-4737-9B15-B94F3CD4FC76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8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8FA64-AD76-4737-9B15-B94F3CD4FC76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  <p:pic>
        <p:nvPicPr>
          <p:cNvPr id="4" name="Picture 3" descr="a62b8f4e-f864-41e5-b706-8e4786c2d1c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76" y="2248880"/>
            <a:ext cx="3760300" cy="198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360758" y="4441461"/>
            <a:ext cx="7675139" cy="63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4209" b="1" dirty="0">
                <a:solidFill>
                  <a:schemeClr val="accent1"/>
                </a:solidFill>
                <a:latin typeface="Franklin Gothic Medium" panose="020B06030201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889162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PKYnT_R0ijGEipwv7P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CpCINXBrkmJEcoejuqV2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laUqdpdPE.iG1fxSQQhD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h.Ypq7HsUS9KpSAR9Ath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tqdOhq.ke8dJ_Z0O1.9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h.Ypq7HsUS9KpSAR9Ath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tqdOhq.ke8dJ_Z0O1.9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bfDitsXkOMHSpyO8F83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6G.VhEgG0CPMnLhOL8_D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rm5I.hh1Ee62k.QEdouF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dUMMDRjkywYcjj_sWCm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l5oJdChn0Kf7lg4FYUTQ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h.Ypq7HsUS9KpSAR9Ath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tqdOhq.ke8dJ_Z0O1.9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AJKYeTcQkeRHtOBqwL4E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7BIb2he60Wzetc.piR1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7s9WrkeUe.RVLFBxoL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BKAbkWBF0e7klPvycvar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y9Zp1yOOUKYploGGKcLx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X.i5.e8nE25Z1.OLmm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bfDitsXkOMHSpyO8F83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6G.VhEgG0CPMnLhOL8_D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QzkfRZokeiOmbXPxPe8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gEqpTM0EKh2iDBLNkO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ioYEyVDUy5rifjQiKLRw"/>
</p:tagLst>
</file>

<file path=ppt/theme/theme1.xml><?xml version="1.0" encoding="utf-8"?>
<a:theme xmlns:a="http://schemas.openxmlformats.org/drawingml/2006/main" name="Тема Office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163</Words>
  <Application>Microsoft Office PowerPoint</Application>
  <PresentationFormat>Широкоэкранный</PresentationFormat>
  <Paragraphs>52</Paragraphs>
  <Slides>7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Franklin Gothic Medium</vt:lpstr>
      <vt:lpstr>Times New Roman</vt:lpstr>
      <vt:lpstr>Verdana</vt:lpstr>
      <vt:lpstr>Wingdings</vt:lpstr>
      <vt:lpstr>Тема Office</vt:lpstr>
      <vt:lpstr>think-cell Slide</vt:lpstr>
      <vt:lpstr>ClickHouse в качестве ядра системы сбора и обработки Perfomance метрик телекоммуникационного оборудования   Славков Станислав</vt:lpstr>
      <vt:lpstr>Требования к системе</vt:lpstr>
      <vt:lpstr>Причины замены старой системы</vt:lpstr>
      <vt:lpstr>Архитектура системы</vt:lpstr>
      <vt:lpstr>Почему именно CH?</vt:lpstr>
      <vt:lpstr>Возникшие проблемы</vt:lpstr>
      <vt:lpstr>Презентация PowerPoint</vt:lpstr>
    </vt:vector>
  </TitlesOfParts>
  <Company>Vimpelcom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CliclickHouse В качестве ядра системы сбора Perfomance метрик</dc:title>
  <dc:creator>Славков Станислав Алексеевич</dc:creator>
  <cp:lastModifiedBy>Славков Станислав Алексеевич</cp:lastModifiedBy>
  <cp:revision>14</cp:revision>
  <dcterms:created xsi:type="dcterms:W3CDTF">2017-11-23T08:27:30Z</dcterms:created>
  <dcterms:modified xsi:type="dcterms:W3CDTF">2017-11-23T15:50:26Z</dcterms:modified>
</cp:coreProperties>
</file>